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1"/>
  </p:sldMasterIdLst>
  <p:notesMasterIdLst>
    <p:notesMasterId r:id="rId30"/>
  </p:notesMasterIdLst>
  <p:sldIdLst>
    <p:sldId id="259" r:id="rId2"/>
    <p:sldId id="262" r:id="rId3"/>
    <p:sldId id="280" r:id="rId4"/>
    <p:sldId id="283" r:id="rId5"/>
    <p:sldId id="261" r:id="rId6"/>
    <p:sldId id="263" r:id="rId7"/>
    <p:sldId id="282" r:id="rId8"/>
    <p:sldId id="272" r:id="rId9"/>
    <p:sldId id="275" r:id="rId10"/>
    <p:sldId id="278" r:id="rId11"/>
    <p:sldId id="279" r:id="rId12"/>
    <p:sldId id="256" r:id="rId13"/>
    <p:sldId id="285" r:id="rId14"/>
    <p:sldId id="269" r:id="rId15"/>
    <p:sldId id="265" r:id="rId16"/>
    <p:sldId id="268" r:id="rId17"/>
    <p:sldId id="289" r:id="rId18"/>
    <p:sldId id="288" r:id="rId19"/>
    <p:sldId id="286" r:id="rId20"/>
    <p:sldId id="257" r:id="rId21"/>
    <p:sldId id="287" r:id="rId22"/>
    <p:sldId id="258" r:id="rId23"/>
    <p:sldId id="293" r:id="rId24"/>
    <p:sldId id="298" r:id="rId25"/>
    <p:sldId id="291" r:id="rId26"/>
    <p:sldId id="295" r:id="rId27"/>
    <p:sldId id="294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96" autoAdjust="0"/>
  </p:normalViewPr>
  <p:slideViewPr>
    <p:cSldViewPr snapToGrid="0" snapToObjects="1">
      <p:cViewPr>
        <p:scale>
          <a:sx n="100" d="100"/>
          <a:sy n="100" d="100"/>
        </p:scale>
        <p:origin x="-64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B0F5E-3E60-C447-834A-7474BF1E64B2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9D50E-67B8-294A-AD92-0D17A0494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12100" algn="l"/>
                <a:tab pos="1424201" algn="l"/>
                <a:tab pos="2136301" algn="l"/>
                <a:tab pos="284840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12100" algn="l"/>
                <a:tab pos="1424201" algn="l"/>
                <a:tab pos="2136301" algn="l"/>
                <a:tab pos="284840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12100" algn="l"/>
                <a:tab pos="1424201" algn="l"/>
                <a:tab pos="2136301" algn="l"/>
                <a:tab pos="284840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12100" algn="l"/>
                <a:tab pos="1424201" algn="l"/>
                <a:tab pos="2136301" algn="l"/>
                <a:tab pos="284840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12100" algn="l"/>
                <a:tab pos="1424201" algn="l"/>
                <a:tab pos="2136301" algn="l"/>
                <a:tab pos="284840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473612" indent="-22487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2100" algn="l"/>
                <a:tab pos="1424201" algn="l"/>
                <a:tab pos="2136301" algn="l"/>
                <a:tab pos="284840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23360" indent="-22487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2100" algn="l"/>
                <a:tab pos="1424201" algn="l"/>
                <a:tab pos="2136301" algn="l"/>
                <a:tab pos="284840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373107" indent="-22487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2100" algn="l"/>
                <a:tab pos="1424201" algn="l"/>
                <a:tab pos="2136301" algn="l"/>
                <a:tab pos="284840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22855" indent="-22487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2100" algn="l"/>
                <a:tab pos="1424201" algn="l"/>
                <a:tab pos="2136301" algn="l"/>
                <a:tab pos="2848402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11985761-7AC5-8C45-B616-61FA16FBF61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3296" y="8719608"/>
            <a:ext cx="2987151" cy="45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533" tIns="46037" rIns="88533" bIns="46037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1EAFD86A-BA6E-9A44-A45D-1EF0922DC7FF}" type="slidenum">
              <a:rPr lang="en-US" sz="1200">
                <a:solidFill>
                  <a:srgbClr val="292929"/>
                </a:solidFill>
              </a:rPr>
              <a:pPr algn="r"/>
              <a:t>7</a:t>
            </a:fld>
            <a:endParaRPr lang="en-US" sz="1200">
              <a:solidFill>
                <a:srgbClr val="292929"/>
              </a:solidFill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1157521" y="684352"/>
            <a:ext cx="4544515" cy="343115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950" tIns="44975" rIns="89950" bIns="44975" anchor="ctr"/>
          <a:lstStyle/>
          <a:p>
            <a:endParaRPr lang="en-US"/>
          </a:p>
        </p:txBody>
      </p:sp>
      <p:sp>
        <p:nvSpPr>
          <p:cNvPr id="35845" name="Text Box 3"/>
          <p:cNvSpPr>
            <a:spLocks noGrp="1" noChangeArrowheads="1"/>
          </p:cNvSpPr>
          <p:nvPr>
            <p:ph type="body"/>
          </p:nvPr>
        </p:nvSpPr>
        <p:spPr>
          <a:xfrm>
            <a:off x="896146" y="4359804"/>
            <a:ext cx="5076601" cy="4234522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2D62-E28E-FD49-92A0-3D94051712D3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2D62-E28E-FD49-92A0-3D94051712D3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DF90-1157-A54C-8BBE-C887120C1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2D62-E28E-FD49-92A0-3D94051712D3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DF90-1157-A54C-8BBE-C887120C1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2D62-E28E-FD49-92A0-3D94051712D3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DF90-1157-A54C-8BBE-C887120C1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2D62-E28E-FD49-92A0-3D94051712D3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DF90-1157-A54C-8BBE-C887120C1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2D62-E28E-FD49-92A0-3D94051712D3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DF90-1157-A54C-8BBE-C887120C1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2D62-E28E-FD49-92A0-3D94051712D3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DF90-1157-A54C-8BBE-C887120C1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2D62-E28E-FD49-92A0-3D94051712D3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DF90-1157-A54C-8BBE-C887120C1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2D62-E28E-FD49-92A0-3D94051712D3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DF90-1157-A54C-8BBE-C887120C1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2D62-E28E-FD49-92A0-3D94051712D3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DF90-1157-A54C-8BBE-C887120C1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2D62-E28E-FD49-92A0-3D94051712D3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DF90-1157-A54C-8BBE-C887120C1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A2D62-E28E-FD49-92A0-3D94051712D3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DF90-1157-A54C-8BBE-C887120C1F0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rpachec@syr.edu" TargetMode="Externa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16857" y="0"/>
            <a:ext cx="9954381" cy="979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baseline="-6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  <a:cs typeface="Arial Black"/>
              </a:rPr>
              <a:t>“All your (data)base are belong to us”</a:t>
            </a:r>
            <a:endParaRPr lang="en-US" sz="4800" b="1" baseline="-60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79" y="979714"/>
            <a:ext cx="6039874" cy="336973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241905" y="4051906"/>
            <a:ext cx="9385905" cy="1753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r>
              <a:rPr lang="en-US" sz="4000" b="1" baseline="-6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  <a:cs typeface="Arial Black"/>
              </a:rPr>
              <a:t>The rise of the 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  <a:cs typeface="Arial Black"/>
              </a:rPr>
              <a:t>empowered public </a:t>
            </a:r>
            <a:endParaRPr lang="en-US" sz="4000" b="1" baseline="-60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/>
              <a:cs typeface="Arial Black"/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en-US" sz="4000" b="1" baseline="-6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  <a:cs typeface="Arial Black"/>
              </a:rPr>
              <a:t>and the journalist-source relationship.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endParaRPr lang="en-US" sz="4000" b="1" baseline="-60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8" name="Picture 7" descr="Newhouse-logo-color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65" y="5995286"/>
            <a:ext cx="2839583" cy="64613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54001" y="5563808"/>
            <a:ext cx="5672667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r>
              <a:rPr lang="en-US" sz="4000" b="1" baseline="-6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  <a:cs typeface="Arial Black"/>
              </a:rPr>
              <a:t>DAN PACHECO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  <a:cs typeface="Arial Black"/>
              </a:rPr>
              <a:t>    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4000" b="1" baseline="-6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  <a:cs typeface="Arial Black"/>
              </a:rPr>
              <a:t>Chair, Journalism Innovatio</a:t>
            </a:r>
            <a:r>
              <a:rPr lang="en-US" sz="4000" b="1" baseline="-60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  <a:cs typeface="Arial Black"/>
              </a:rPr>
              <a:t>n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endParaRPr lang="en-US" sz="4000" b="1" baseline="-60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2819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5303838" y="6459538"/>
            <a:ext cx="3581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Source: </a:t>
            </a:r>
            <a:r>
              <a:rPr lang="en-US" sz="1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WikiMedia</a:t>
            </a:r>
            <a: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Commons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858838" y="860425"/>
            <a:ext cx="1323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Local, national and global news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3979863" y="492125"/>
            <a:ext cx="1323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18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Comics</a:t>
            </a: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2352675" y="2960688"/>
            <a:ext cx="1323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18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Car ads</a:t>
            </a: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5830888" y="1181100"/>
            <a:ext cx="1323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18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Coupons</a:t>
            </a: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7820025" y="3111500"/>
            <a:ext cx="1323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18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Sports</a:t>
            </a:r>
          </a:p>
        </p:txBody>
      </p:sp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1661736" y="3827463"/>
            <a:ext cx="16561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Apartment listings</a:t>
            </a:r>
          </a:p>
        </p:txBody>
      </p:sp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2979257" y="5511800"/>
            <a:ext cx="1662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Service directories</a:t>
            </a:r>
          </a:p>
        </p:txBody>
      </p:sp>
      <p:sp>
        <p:nvSpPr>
          <p:cNvPr id="21514" name="TextBox 12"/>
          <p:cNvSpPr txBox="1">
            <a:spLocks noChangeArrowheads="1"/>
          </p:cNvSpPr>
          <p:nvPr/>
        </p:nvSpPr>
        <p:spPr bwMode="auto">
          <a:xfrm>
            <a:off x="7154863" y="4733925"/>
            <a:ext cx="1323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18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Share opinions</a:t>
            </a:r>
          </a:p>
        </p:txBody>
      </p:sp>
      <p:sp>
        <p:nvSpPr>
          <p:cNvPr id="21515" name="TextBox 13"/>
          <p:cNvSpPr txBox="1">
            <a:spLocks noChangeArrowheads="1"/>
          </p:cNvSpPr>
          <p:nvPr/>
        </p:nvSpPr>
        <p:spPr bwMode="auto">
          <a:xfrm>
            <a:off x="2182813" y="4873625"/>
            <a:ext cx="179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18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Crosswords</a:t>
            </a:r>
          </a:p>
        </p:txBody>
      </p:sp>
      <p:sp>
        <p:nvSpPr>
          <p:cNvPr id="21516" name="TextBox 14"/>
          <p:cNvSpPr txBox="1">
            <a:spLocks noChangeArrowheads="1"/>
          </p:cNvSpPr>
          <p:nvPr/>
        </p:nvSpPr>
        <p:spPr bwMode="auto">
          <a:xfrm>
            <a:off x="6959600" y="1778000"/>
            <a:ext cx="1322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18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Find a job</a:t>
            </a:r>
          </a:p>
        </p:txBody>
      </p:sp>
      <p:sp>
        <p:nvSpPr>
          <p:cNvPr id="21517" name="TextBox 15"/>
          <p:cNvSpPr txBox="1">
            <a:spLocks noChangeArrowheads="1"/>
          </p:cNvSpPr>
          <p:nvPr/>
        </p:nvSpPr>
        <p:spPr bwMode="auto">
          <a:xfrm rot="1286042">
            <a:off x="3259983" y="1717824"/>
            <a:ext cx="3511448" cy="461665"/>
          </a:xfrm>
          <a:prstGeom prst="rect">
            <a:avLst/>
          </a:prstGeom>
          <a:solidFill>
            <a:srgbClr val="7017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Daily Newspaper</a:t>
            </a:r>
          </a:p>
        </p:txBody>
      </p:sp>
      <p:sp>
        <p:nvSpPr>
          <p:cNvPr id="17" name="24-Point Star 16"/>
          <p:cNvSpPr/>
          <p:nvPr/>
        </p:nvSpPr>
        <p:spPr>
          <a:xfrm>
            <a:off x="73301" y="4474256"/>
            <a:ext cx="2279143" cy="2134304"/>
          </a:xfrm>
          <a:prstGeom prst="star24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2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521" name="TextBox 17"/>
          <p:cNvSpPr txBox="1">
            <a:spLocks noChangeArrowheads="1"/>
          </p:cNvSpPr>
          <p:nvPr/>
        </p:nvSpPr>
        <p:spPr bwMode="auto">
          <a:xfrm>
            <a:off x="573088" y="4957763"/>
            <a:ext cx="16097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18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Delivered to you every day in one nice package!</a:t>
            </a:r>
          </a:p>
        </p:txBody>
      </p:sp>
    </p:spTree>
    <p:extLst>
      <p:ext uri="{BB962C8B-B14F-4D97-AF65-F5344CB8AC3E}">
        <p14:creationId xmlns:p14="http://schemas.microsoft.com/office/powerpoint/2010/main" val="178590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/>
          <p:cNvSpPr/>
          <p:nvPr/>
        </p:nvSpPr>
        <p:spPr>
          <a:xfrm>
            <a:off x="3719154" y="2410180"/>
            <a:ext cx="2552869" cy="141241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728663"/>
            <a:ext cx="21336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4397375"/>
            <a:ext cx="14986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968375"/>
            <a:ext cx="1282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3930650"/>
            <a:ext cx="200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460750"/>
            <a:ext cx="18923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690563"/>
            <a:ext cx="16764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4149725" y="2741613"/>
            <a:ext cx="18986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2">
                    <a:lumMod val="25000"/>
                  </a:schemeClr>
                </a:solidFill>
              </a:rPr>
              <a:t>The Internet: </a:t>
            </a:r>
            <a:br>
              <a:rPr lang="en-US" sz="160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1600">
                <a:solidFill>
                  <a:schemeClr val="tx2">
                    <a:lumMod val="25000"/>
                  </a:schemeClr>
                </a:solidFill>
              </a:rPr>
              <a:t>go get it for free!</a:t>
            </a:r>
          </a:p>
        </p:txBody>
      </p:sp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858838" y="728663"/>
            <a:ext cx="1323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2">
                    <a:lumMod val="25000"/>
                  </a:schemeClr>
                </a:solidFill>
              </a:rPr>
              <a:t>Local, national and global news</a:t>
            </a:r>
          </a:p>
        </p:txBody>
      </p:sp>
      <p:sp>
        <p:nvSpPr>
          <p:cNvPr id="22540" name="TextBox 12"/>
          <p:cNvSpPr txBox="1">
            <a:spLocks noChangeArrowheads="1"/>
          </p:cNvSpPr>
          <p:nvPr/>
        </p:nvSpPr>
        <p:spPr bwMode="auto">
          <a:xfrm>
            <a:off x="3817938" y="5832475"/>
            <a:ext cx="207803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FFFF"/>
                </a:solidFill>
              </a:rPr>
              <a:t>Apartment listings: Craigslist</a:t>
            </a:r>
          </a:p>
        </p:txBody>
      </p: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3962400" y="320675"/>
            <a:ext cx="262096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1600" dirty="0"/>
              <a:t>Share opinions: Twitter, Facebook, blogs</a:t>
            </a:r>
          </a:p>
        </p:txBody>
      </p:sp>
      <p:sp>
        <p:nvSpPr>
          <p:cNvPr id="22542" name="TextBox 14"/>
          <p:cNvSpPr txBox="1">
            <a:spLocks noChangeArrowheads="1"/>
          </p:cNvSpPr>
          <p:nvPr/>
        </p:nvSpPr>
        <p:spPr bwMode="auto">
          <a:xfrm>
            <a:off x="7210425" y="2773363"/>
            <a:ext cx="132238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FFFF"/>
                </a:solidFill>
              </a:rPr>
              <a:t>Find a job: Craigslist</a:t>
            </a:r>
          </a:p>
        </p:txBody>
      </p:sp>
      <p:sp>
        <p:nvSpPr>
          <p:cNvPr id="22543" name="TextBox 15"/>
          <p:cNvSpPr txBox="1">
            <a:spLocks noChangeArrowheads="1"/>
          </p:cNvSpPr>
          <p:nvPr/>
        </p:nvSpPr>
        <p:spPr bwMode="auto">
          <a:xfrm>
            <a:off x="6791325" y="5078413"/>
            <a:ext cx="2128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FFFF"/>
                </a:solidFill>
              </a:rPr>
              <a:t>Service directories: Angie’s List, local discussion boards.</a:t>
            </a:r>
          </a:p>
        </p:txBody>
      </p:sp>
      <p:sp>
        <p:nvSpPr>
          <p:cNvPr id="22544" name="TextBox 16"/>
          <p:cNvSpPr txBox="1">
            <a:spLocks noChangeArrowheads="1"/>
          </p:cNvSpPr>
          <p:nvPr/>
        </p:nvSpPr>
        <p:spPr bwMode="auto">
          <a:xfrm>
            <a:off x="747100" y="5818188"/>
            <a:ext cx="24814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FFFF"/>
                </a:solidFill>
              </a:rPr>
              <a:t>Comics: online, apps</a:t>
            </a:r>
          </a:p>
        </p:txBody>
      </p:sp>
      <p:sp>
        <p:nvSpPr>
          <p:cNvPr id="19" name="Up Arrow 18"/>
          <p:cNvSpPr/>
          <p:nvPr/>
        </p:nvSpPr>
        <p:spPr>
          <a:xfrm>
            <a:off x="4749372" y="1793123"/>
            <a:ext cx="349885" cy="51339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4692053" y="3931442"/>
            <a:ext cx="585381" cy="4301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 rot="2265421">
            <a:off x="3136011" y="2215811"/>
            <a:ext cx="583143" cy="55761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9197578">
            <a:off x="6272023" y="2240816"/>
            <a:ext cx="519238" cy="3774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 rot="19767971">
            <a:off x="2986669" y="3589354"/>
            <a:ext cx="710976" cy="46648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2460268">
            <a:off x="6235380" y="3379652"/>
            <a:ext cx="579798" cy="3680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4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7527965" y="1513354"/>
            <a:ext cx="1014458" cy="1120225"/>
          </a:xfrm>
          <a:prstGeom prst="ellipse">
            <a:avLst/>
          </a:prstGeom>
          <a:solidFill>
            <a:schemeClr val="accent6">
              <a:alpha val="54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31508" y="1513354"/>
            <a:ext cx="1348349" cy="1022868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79344" y="1360864"/>
            <a:ext cx="1566943" cy="1689975"/>
          </a:xfrm>
          <a:prstGeom prst="ellipse">
            <a:avLst/>
          </a:prstGeom>
          <a:solidFill>
            <a:srgbClr val="3366FF">
              <a:alpha val="50000"/>
            </a:srgb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1365" y="1513354"/>
            <a:ext cx="71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Gov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83280" y="1836520"/>
            <a:ext cx="129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Journalists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81437" y="1698020"/>
            <a:ext cx="914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Public”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6979857" y="2021186"/>
            <a:ext cx="4529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60481" y="2213056"/>
            <a:ext cx="101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Anon sources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 flipV="1">
            <a:off x="4678927" y="2205852"/>
            <a:ext cx="843938" cy="330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9086" y="3600680"/>
            <a:ext cx="8152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Journalist’s role: </a:t>
            </a:r>
            <a:r>
              <a:rPr lang="en-US" sz="2400" dirty="0" smtClean="0"/>
              <a:t>Digging, informing. The only source of all objective news.</a:t>
            </a:r>
          </a:p>
          <a:p>
            <a:endParaRPr lang="en-US" sz="2400" dirty="0" smtClean="0"/>
          </a:p>
          <a:p>
            <a:r>
              <a:rPr lang="en-US" sz="2400" b="1" dirty="0" smtClean="0"/>
              <a:t>Public trust of journalists: </a:t>
            </a:r>
            <a:r>
              <a:rPr lang="en-US" sz="2400" dirty="0" smtClean="0"/>
              <a:t>70% confidence (Gallup).</a:t>
            </a:r>
          </a:p>
          <a:p>
            <a:endParaRPr lang="en-US" sz="2400" dirty="0"/>
          </a:p>
          <a:p>
            <a:r>
              <a:rPr lang="en-US" sz="2400" b="1" dirty="0" smtClean="0"/>
              <a:t>Sources: </a:t>
            </a:r>
            <a:r>
              <a:rPr lang="en-US" sz="2400" dirty="0" smtClean="0"/>
              <a:t>Deep Throat remained </a:t>
            </a:r>
            <a:r>
              <a:rPr lang="en-US" sz="2400" dirty="0"/>
              <a:t>anonymous for </a:t>
            </a:r>
            <a:r>
              <a:rPr lang="en-US" sz="2400" dirty="0" smtClean="0"/>
              <a:t>30 years. </a:t>
            </a:r>
            <a:endParaRPr lang="en-US" sz="2400" dirty="0"/>
          </a:p>
        </p:txBody>
      </p:sp>
      <p:cxnSp>
        <p:nvCxnSpPr>
          <p:cNvPr id="95" name="Straight Arrow Connector 94"/>
          <p:cNvCxnSpPr>
            <a:stCxn id="4" idx="2"/>
            <a:endCxn id="22" idx="0"/>
          </p:cNvCxnSpPr>
          <p:nvPr/>
        </p:nvCxnSpPr>
        <p:spPr>
          <a:xfrm flipH="1">
            <a:off x="4169704" y="1882686"/>
            <a:ext cx="3" cy="330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0734" y="297121"/>
            <a:ext cx="2580105" cy="1683548"/>
          </a:xfrm>
        </p:spPr>
        <p:txBody>
          <a:bodyPr>
            <a:normAutofit/>
          </a:bodyPr>
          <a:lstStyle/>
          <a:p>
            <a:pPr algn="l" rtl="0" eaLnBrk="1" fontAlgn="auto" latinLnBrk="0" hangingPunct="1"/>
            <a:r>
              <a:rPr lang="en-US" sz="4000" dirty="0" smtClean="0">
                <a:effectLst/>
              </a:rPr>
              <a:t>1972 Watergate</a:t>
            </a:r>
          </a:p>
          <a:p>
            <a:pPr algn="l" rtl="0" eaLnBrk="1" fontAlgn="auto" latinLnBrk="0" hangingPunct="1"/>
            <a:endParaRPr lang="en-US" sz="4000" dirty="0"/>
          </a:p>
        </p:txBody>
      </p:sp>
      <p:pic>
        <p:nvPicPr>
          <p:cNvPr id="14" name="Picture 13" descr="Bernstein+-+Woodward+Washington+Po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1" y="1491966"/>
            <a:ext cx="2064531" cy="1386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1209" y="2878792"/>
            <a:ext cx="2279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Woodward &amp; Bernstein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635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9120"/>
            <a:ext cx="8229600" cy="549704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 relationship based on 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8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61" y="1048337"/>
            <a:ext cx="7200624" cy="5171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2654" y="6440363"/>
            <a:ext cx="5662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PressThink</a:t>
            </a:r>
            <a:r>
              <a:rPr lang="en-US" dirty="0" smtClean="0"/>
              <a:t>, Jay Rosen - http</a:t>
            </a:r>
            <a:r>
              <a:rPr lang="en-US" dirty="0"/>
              <a:t>://</a:t>
            </a:r>
            <a:r>
              <a:rPr lang="en-US" dirty="0" err="1"/>
              <a:t>bit.ly</a:t>
            </a:r>
            <a:r>
              <a:rPr lang="en-US" dirty="0"/>
              <a:t>/1bi9muD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6147"/>
            <a:ext cx="8229600" cy="1143000"/>
          </a:xfrm>
        </p:spPr>
        <p:txBody>
          <a:bodyPr/>
          <a:lstStyle/>
          <a:p>
            <a:r>
              <a:rPr lang="en-US" dirty="0" smtClean="0"/>
              <a:t>Oh, crap!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0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678" y="974216"/>
            <a:ext cx="5546865" cy="55171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097"/>
            <a:ext cx="8229600" cy="1143000"/>
          </a:xfrm>
        </p:spPr>
        <p:txBody>
          <a:bodyPr/>
          <a:lstStyle/>
          <a:p>
            <a:r>
              <a:rPr lang="en-US" dirty="0" smtClean="0"/>
              <a:t>Confidence? Uh … no.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35512" y="4046056"/>
            <a:ext cx="4661198" cy="929677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9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22"/>
            <a:ext cx="8229600" cy="861478"/>
          </a:xfrm>
        </p:spPr>
        <p:txBody>
          <a:bodyPr/>
          <a:lstStyle/>
          <a:p>
            <a:r>
              <a:rPr lang="en-US" dirty="0" smtClean="0"/>
              <a:t>Honesty and ethics? NOT!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197" y="877300"/>
            <a:ext cx="5075786" cy="57765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5511" y="3666329"/>
            <a:ext cx="5014715" cy="877302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6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/>
          <p:cNvSpPr txBox="1">
            <a:spLocks/>
          </p:cNvSpPr>
          <p:nvPr/>
        </p:nvSpPr>
        <p:spPr>
          <a:xfrm>
            <a:off x="617218" y="11870"/>
            <a:ext cx="7940724" cy="10994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smtClean="0"/>
              <a:t>1994: Rise of the Consumer Internet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843573" y="1287569"/>
            <a:ext cx="5847892" cy="483744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23472" y="1617219"/>
            <a:ext cx="31216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Internet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23171" y="2303777"/>
            <a:ext cx="422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Anyone can publish anything.</a:t>
            </a:r>
          </a:p>
          <a:p>
            <a:r>
              <a:rPr lang="en-US" sz="2000" dirty="0" smtClean="0"/>
              <a:t>Most don’t – they just grab what media companies put out there.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20" y="3639935"/>
            <a:ext cx="2471927" cy="199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84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617218" y="11870"/>
            <a:ext cx="7940724" cy="1099416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Over the next decade …</a:t>
            </a:r>
            <a:br>
              <a:rPr lang="en-US" sz="3200" dirty="0" smtClean="0"/>
            </a:br>
            <a:r>
              <a:rPr lang="en-US" sz="3200" dirty="0" smtClean="0"/>
              <a:t>2000 – 2004 Entirely new roles emerge </a:t>
            </a:r>
            <a:endParaRPr lang="en-US" sz="3200" dirty="0"/>
          </a:p>
        </p:txBody>
      </p:sp>
      <p:sp>
        <p:nvSpPr>
          <p:cNvPr id="28" name="Oval 27"/>
          <p:cNvSpPr/>
          <p:nvPr/>
        </p:nvSpPr>
        <p:spPr>
          <a:xfrm>
            <a:off x="4750364" y="1676919"/>
            <a:ext cx="3893210" cy="350335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27117" y="1966881"/>
            <a:ext cx="3318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“Empowered </a:t>
            </a:r>
          </a:p>
          <a:p>
            <a:pPr algn="ctr"/>
            <a:r>
              <a:rPr lang="en-US" sz="2400" dirty="0" smtClean="0"/>
              <a:t>Public”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960374" y="3384883"/>
            <a:ext cx="166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Bloggers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627418" y="3384883"/>
            <a:ext cx="166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Podcasters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027117" y="4066236"/>
            <a:ext cx="166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“Hackers”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750364" y="5457567"/>
            <a:ext cx="424123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Creating content,</a:t>
            </a:r>
          </a:p>
          <a:p>
            <a:r>
              <a:rPr lang="en-US" sz="2400" dirty="0" smtClean="0"/>
              <a:t>open source software, PUBLISHING &amp; BUILDING</a:t>
            </a:r>
            <a:endParaRPr lang="en-US" sz="2400" dirty="0"/>
          </a:p>
        </p:txBody>
      </p:sp>
      <p:sp>
        <p:nvSpPr>
          <p:cNvPr id="19" name="Oval 18"/>
          <p:cNvSpPr/>
          <p:nvPr/>
        </p:nvSpPr>
        <p:spPr>
          <a:xfrm>
            <a:off x="426196" y="1627259"/>
            <a:ext cx="4025665" cy="3467747"/>
          </a:xfrm>
          <a:prstGeom prst="ellipse">
            <a:avLst/>
          </a:prstGeom>
          <a:solidFill>
            <a:schemeClr val="accent6">
              <a:alpha val="54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1861" y="1881612"/>
            <a:ext cx="1971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“The Social Public”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62206" y="3444080"/>
            <a:ext cx="197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MySpace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926333" y="3444080"/>
            <a:ext cx="105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36415" y="2740933"/>
            <a:ext cx="197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AIM chat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00542" y="2740933"/>
            <a:ext cx="1418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40256" y="4201242"/>
            <a:ext cx="125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Craigslist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667495" y="4201242"/>
            <a:ext cx="105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Mobile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63192" y="5555910"/>
            <a:ext cx="3372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Connecting, sharing, </a:t>
            </a:r>
          </a:p>
          <a:p>
            <a:r>
              <a:rPr lang="en-US" sz="2400" dirty="0" smtClean="0"/>
              <a:t>AMPLIFYING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6627418" y="4053500"/>
            <a:ext cx="166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Media Startups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827586" y="1574470"/>
            <a:ext cx="7850199" cy="4702208"/>
            <a:chOff x="827586" y="1574470"/>
            <a:chExt cx="7850199" cy="4702208"/>
          </a:xfrm>
        </p:grpSpPr>
        <p:sp>
          <p:nvSpPr>
            <p:cNvPr id="28" name="Oval 27"/>
            <p:cNvSpPr/>
            <p:nvPr/>
          </p:nvSpPr>
          <p:spPr>
            <a:xfrm>
              <a:off x="3568479" y="1985260"/>
              <a:ext cx="4969544" cy="4291418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27586" y="2275980"/>
              <a:ext cx="2467788" cy="2527149"/>
            </a:xfrm>
            <a:prstGeom prst="ellipse">
              <a:avLst/>
            </a:prstGeom>
            <a:solidFill>
              <a:srgbClr val="3366FF">
                <a:alpha val="50000"/>
              </a:srgbClr>
            </a:solidFill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3338891" y="1780878"/>
              <a:ext cx="1487968" cy="1560393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19355" y="2289349"/>
              <a:ext cx="1009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Gov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92967" y="1985260"/>
              <a:ext cx="1343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Journalists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93620" y="3054213"/>
              <a:ext cx="1434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Anon Sources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25876" y="2104683"/>
              <a:ext cx="2237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“The Internet”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3" idx="2"/>
              <a:endCxn id="6" idx="0"/>
            </p:cNvCxnSpPr>
            <p:nvPr/>
          </p:nvCxnSpPr>
          <p:spPr>
            <a:xfrm>
              <a:off x="2024202" y="2658681"/>
              <a:ext cx="86833" cy="3955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424297" y="1574470"/>
              <a:ext cx="2253488" cy="2541135"/>
            </a:xfrm>
            <a:prstGeom prst="ellipse">
              <a:avLst/>
            </a:prstGeom>
            <a:solidFill>
              <a:schemeClr val="accent6">
                <a:alpha val="54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80858" y="1917494"/>
              <a:ext cx="1556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SocialPublic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43999" y="2822035"/>
              <a:ext cx="17784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Social networks</a:t>
              </a:r>
              <a:endParaRPr lang="en-US" sz="1200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4826859" y="2561075"/>
              <a:ext cx="1486855" cy="31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1737900" y="-71221"/>
            <a:ext cx="4398654" cy="735951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2006 </a:t>
            </a:r>
            <a:r>
              <a:rPr lang="en-US" sz="3200" dirty="0" err="1" smtClean="0"/>
              <a:t>Wikileaks</a:t>
            </a:r>
            <a:endParaRPr lang="en-US" sz="3200" dirty="0"/>
          </a:p>
        </p:txBody>
      </p:sp>
      <p:pic>
        <p:nvPicPr>
          <p:cNvPr id="26" name="Picture 25" descr="Julian_Assange_cropped_(Norway,_March_2010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8" y="0"/>
            <a:ext cx="1522783" cy="1525381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369297" y="3412743"/>
            <a:ext cx="6839032" cy="3363664"/>
            <a:chOff x="369297" y="3412743"/>
            <a:chExt cx="6839032" cy="3363664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434216" y="3412743"/>
              <a:ext cx="309196" cy="79765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295482" y="4210400"/>
              <a:ext cx="2912847" cy="1764696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78762" y="4379792"/>
              <a:ext cx="2710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Empowered Public (bloggers, hackers)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9297" y="5206747"/>
              <a:ext cx="40094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Sources go to the empowered public first.</a:t>
              </a:r>
            </a:p>
            <a:p>
              <a:r>
                <a:rPr lang="en-US" sz="2400" b="1" dirty="0" smtClean="0"/>
                <a:t>Journalists amplify this new voice. DIFFERENT.</a:t>
              </a:r>
              <a:endParaRPr lang="en-US" sz="2400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2322285" y="3837160"/>
              <a:ext cx="1973197" cy="978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474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21"/>
            <a:ext cx="8229600" cy="1143000"/>
          </a:xfrm>
        </p:spPr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47" y="1252621"/>
            <a:ext cx="9037054" cy="461477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Founding producer at </a:t>
            </a:r>
            <a:r>
              <a:rPr lang="en-US" dirty="0" err="1" smtClean="0"/>
              <a:t>Washingtonpost.com</a:t>
            </a:r>
            <a:r>
              <a:rPr lang="en-US" dirty="0" smtClean="0"/>
              <a:t> (1996).</a:t>
            </a:r>
          </a:p>
          <a:p>
            <a:r>
              <a:rPr lang="en-US" dirty="0" smtClean="0"/>
              <a:t>Product management, AOL – community &amp; social networking products. Also newspaper industry.</a:t>
            </a:r>
          </a:p>
          <a:p>
            <a:r>
              <a:rPr lang="en-US" dirty="0" smtClean="0"/>
              <a:t>Chair Journalism Innovation at S.I. Newhouse School. </a:t>
            </a:r>
          </a:p>
          <a:p>
            <a:r>
              <a:rPr lang="en-US" dirty="0" smtClean="0"/>
              <a:t>New tech for new media, entrepreneurial journalism.</a:t>
            </a:r>
          </a:p>
        </p:txBody>
      </p:sp>
    </p:spTree>
    <p:extLst>
      <p:ext uri="{BB962C8B-B14F-4D97-AF65-F5344CB8AC3E}">
        <p14:creationId xmlns:p14="http://schemas.microsoft.com/office/powerpoint/2010/main" val="421103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4751132" y="374316"/>
            <a:ext cx="3527396" cy="297876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245892" y="696436"/>
            <a:ext cx="1751643" cy="1754148"/>
          </a:xfrm>
          <a:prstGeom prst="ellipse">
            <a:avLst/>
          </a:prstGeom>
          <a:solidFill>
            <a:srgbClr val="3366FF">
              <a:alpha val="50000"/>
            </a:srgb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89314" y="374316"/>
            <a:ext cx="1487317" cy="1611442"/>
          </a:xfrm>
          <a:prstGeom prst="ellipse">
            <a:avLst/>
          </a:prstGeom>
          <a:solidFill>
            <a:schemeClr val="accent6">
              <a:alpha val="54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997536" y="714733"/>
            <a:ext cx="1056164" cy="1083102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76521" y="709804"/>
            <a:ext cx="71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Gov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25156" y="1032970"/>
            <a:ext cx="42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cxnSp>
        <p:nvCxnSpPr>
          <p:cNvPr id="5" name="Straight Arrow Connector 4"/>
          <p:cNvCxnSpPr>
            <a:stCxn id="4" idx="1"/>
            <a:endCxn id="3" idx="3"/>
          </p:cNvCxnSpPr>
          <p:nvPr/>
        </p:nvCxnSpPr>
        <p:spPr>
          <a:xfrm flipH="1" flipV="1">
            <a:off x="3393204" y="894470"/>
            <a:ext cx="931952" cy="3231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50786" y="1474668"/>
            <a:ext cx="101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Anon Sources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3"/>
            <a:endCxn id="9" idx="1"/>
          </p:cNvCxnSpPr>
          <p:nvPr/>
        </p:nvCxnSpPr>
        <p:spPr>
          <a:xfrm>
            <a:off x="3569232" y="1797834"/>
            <a:ext cx="1484467" cy="49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53699" y="1524093"/>
            <a:ext cx="19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Empowered Public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44062" y="675859"/>
            <a:ext cx="96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5112" y="2528934"/>
            <a:ext cx="706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Internet</a:t>
            </a:r>
            <a:endParaRPr lang="en-US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851697" y="1509402"/>
            <a:ext cx="537618" cy="3378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2"/>
            <a:endCxn id="6" idx="0"/>
          </p:cNvCxnSpPr>
          <p:nvPr/>
        </p:nvCxnSpPr>
        <p:spPr>
          <a:xfrm>
            <a:off x="3034863" y="1079136"/>
            <a:ext cx="25146" cy="395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28062" y="504465"/>
            <a:ext cx="914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SocialPublic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16864" y="3374575"/>
            <a:ext cx="7314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Journalist’s role:</a:t>
            </a:r>
            <a:r>
              <a:rPr lang="en-US" sz="2400" dirty="0" smtClean="0"/>
              <a:t> Reacting to </a:t>
            </a:r>
            <a:r>
              <a:rPr lang="en-US" sz="2400" u="sng" dirty="0" smtClean="0"/>
              <a:t>what sources leak directly</a:t>
            </a:r>
            <a:r>
              <a:rPr lang="en-US" sz="2400" dirty="0" smtClean="0"/>
              <a:t> into the network. Analysis, context.</a:t>
            </a:r>
          </a:p>
          <a:p>
            <a:endParaRPr lang="en-US" sz="2400" dirty="0" smtClean="0"/>
          </a:p>
          <a:p>
            <a:r>
              <a:rPr lang="en-US" sz="2400" b="1" dirty="0" smtClean="0"/>
              <a:t>Public trust of journalists:</a:t>
            </a:r>
            <a:r>
              <a:rPr lang="en-US" sz="2400" dirty="0" smtClean="0"/>
              <a:t> Low (20% confidence). Sources begin to ignore the press and go directly to each other and some of the social public.</a:t>
            </a:r>
          </a:p>
          <a:p>
            <a:endParaRPr lang="en-US" sz="2400" dirty="0"/>
          </a:p>
          <a:p>
            <a:r>
              <a:rPr lang="en-US" sz="2400" b="1" dirty="0" smtClean="0"/>
              <a:t>Empowered public:</a:t>
            </a:r>
            <a:r>
              <a:rPr lang="en-US" sz="2400" dirty="0" smtClean="0"/>
              <a:t> Annoyed at journalists (The Guardian) for publishing encryption keys.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899301" y="2450584"/>
            <a:ext cx="1262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Social networks</a:t>
            </a:r>
            <a:endParaRPr lang="en-US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725986" y="1204536"/>
            <a:ext cx="2251441" cy="1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1522782" y="-20280"/>
            <a:ext cx="4021279" cy="52474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2006 </a:t>
            </a:r>
            <a:r>
              <a:rPr lang="en-US" sz="3200" dirty="0" err="1" smtClean="0"/>
              <a:t>Wikileaks</a:t>
            </a:r>
            <a:endParaRPr lang="en-US" sz="3200" dirty="0"/>
          </a:p>
        </p:txBody>
      </p:sp>
      <p:pic>
        <p:nvPicPr>
          <p:cNvPr id="26" name="Picture 25" descr="Julian_Assange_cropped_(Norway,_March_2010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2783" cy="152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1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1949623" y="1846715"/>
            <a:ext cx="5160211" cy="223439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78630" y="1913153"/>
            <a:ext cx="3549157" cy="1587677"/>
          </a:xfrm>
          <a:prstGeom prst="ellipse">
            <a:avLst/>
          </a:prstGeom>
          <a:solidFill>
            <a:schemeClr val="accent6">
              <a:alpha val="56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02348" y="1977334"/>
            <a:ext cx="2019586" cy="1894843"/>
          </a:xfrm>
          <a:prstGeom prst="ellipse">
            <a:avLst/>
          </a:prstGeom>
          <a:solidFill>
            <a:srgbClr val="3366FF">
              <a:alpha val="50000"/>
            </a:srgb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3299" y="2002572"/>
            <a:ext cx="71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02555" y="2483187"/>
            <a:ext cx="10184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Anon</a:t>
            </a:r>
          </a:p>
          <a:p>
            <a:r>
              <a:rPr lang="en-US" sz="1600" dirty="0" smtClean="0"/>
              <a:t>Sources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978630" y="1830127"/>
            <a:ext cx="706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Internet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1285" y="2363550"/>
            <a:ext cx="914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Public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49623" y="2187238"/>
            <a:ext cx="202900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0"/>
          </p:cNvCxnSpPr>
          <p:nvPr/>
        </p:nvCxnSpPr>
        <p:spPr>
          <a:xfrm>
            <a:off x="2611778" y="2483187"/>
            <a:ext cx="12771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9" idx="1"/>
          </p:cNvCxnSpPr>
          <p:nvPr/>
        </p:nvCxnSpPr>
        <p:spPr>
          <a:xfrm>
            <a:off x="1731641" y="2371904"/>
            <a:ext cx="370914" cy="4036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58676" y="3059671"/>
            <a:ext cx="1030213" cy="1680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13" idx="1"/>
          </p:cNvCxnSpPr>
          <p:nvPr/>
        </p:nvCxnSpPr>
        <p:spPr>
          <a:xfrm flipV="1">
            <a:off x="3121001" y="2686716"/>
            <a:ext cx="2820284" cy="888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93001" y="2278086"/>
            <a:ext cx="948284" cy="2051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05539" y="3804113"/>
            <a:ext cx="1125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Gov</a:t>
            </a:r>
            <a:r>
              <a:rPr lang="en-US" sz="1200" dirty="0" smtClean="0"/>
              <a:t> networks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224936" y="3420078"/>
            <a:ext cx="1262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Social networks</a:t>
            </a:r>
            <a:endParaRPr lang="en-US" sz="1200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-14401" y="-20173"/>
            <a:ext cx="2496840" cy="5251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2013 Snowden</a:t>
            </a:r>
            <a:endParaRPr lang="en-US" sz="2400" dirty="0"/>
          </a:p>
        </p:txBody>
      </p:sp>
      <p:pic>
        <p:nvPicPr>
          <p:cNvPr id="29" name="Picture 28" descr="Edward_Snowden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15" y="714840"/>
            <a:ext cx="863568" cy="1040479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981627" y="2040166"/>
            <a:ext cx="891062" cy="593296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25043" y="2066684"/>
            <a:ext cx="42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761538" y="2775575"/>
            <a:ext cx="1784190" cy="1308713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88889" y="3049872"/>
            <a:ext cx="142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Empowered Public (hackers)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431531" y="2483187"/>
            <a:ext cx="0" cy="6396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31469" y="1103927"/>
            <a:ext cx="8187601" cy="5182204"/>
            <a:chOff x="631469" y="1103927"/>
            <a:chExt cx="8187601" cy="5182204"/>
          </a:xfrm>
        </p:grpSpPr>
        <p:grpSp>
          <p:nvGrpSpPr>
            <p:cNvPr id="2" name="Group 1"/>
            <p:cNvGrpSpPr/>
            <p:nvPr/>
          </p:nvGrpSpPr>
          <p:grpSpPr>
            <a:xfrm>
              <a:off x="631469" y="1103927"/>
              <a:ext cx="8187601" cy="5182204"/>
              <a:chOff x="631469" y="1103927"/>
              <a:chExt cx="8187601" cy="518220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631469" y="1103927"/>
                <a:ext cx="8187601" cy="4023993"/>
              </a:xfrm>
              <a:prstGeom prst="ellipse">
                <a:avLst/>
              </a:prstGeom>
              <a:noFill/>
              <a:ln w="28575" cmpd="sng"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27778" y="4594706"/>
                <a:ext cx="13222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Gov</a:t>
                </a:r>
                <a:r>
                  <a:rPr lang="en-US" sz="1200" dirty="0" smtClean="0"/>
                  <a:t> surveillance</a:t>
                </a:r>
                <a:endParaRPr lang="en-US" sz="12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61538" y="1478320"/>
                <a:ext cx="13222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Gov</a:t>
                </a:r>
                <a:r>
                  <a:rPr lang="en-US" sz="1200" dirty="0" smtClean="0"/>
                  <a:t> surveillance</a:t>
                </a:r>
                <a:endParaRPr lang="en-US" sz="1200" dirty="0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469" y="4361287"/>
                <a:ext cx="1981251" cy="1924844"/>
              </a:xfrm>
              <a:prstGeom prst="rect">
                <a:avLst/>
              </a:prstGeom>
            </p:spPr>
          </p:pic>
        </p:grpSp>
        <p:sp>
          <p:nvSpPr>
            <p:cNvPr id="33" name="Title 5"/>
            <p:cNvSpPr txBox="1">
              <a:spLocks/>
            </p:cNvSpPr>
            <p:nvPr/>
          </p:nvSpPr>
          <p:spPr>
            <a:xfrm>
              <a:off x="1620762" y="5133343"/>
              <a:ext cx="6688667" cy="11430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4000" dirty="0" smtClean="0"/>
                <a:t>“The Sting doctrine”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60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66201" y="3046357"/>
            <a:ext cx="8736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Empowered Public</a:t>
            </a:r>
            <a:r>
              <a:rPr lang="en-US" sz="2400" dirty="0"/>
              <a:t>: </a:t>
            </a:r>
            <a:r>
              <a:rPr lang="en-US" sz="2400" dirty="0" smtClean="0"/>
              <a:t>Strong overlap with government sources, especially when technology is involved.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Journalist’s role: </a:t>
            </a:r>
            <a:r>
              <a:rPr lang="en-US" sz="2400" dirty="0" smtClean="0"/>
              <a:t>Reacting to what sources leak into the network. Analyzing it and providing context. </a:t>
            </a:r>
            <a:r>
              <a:rPr lang="en-US" sz="2400" dirty="0" err="1" smtClean="0"/>
              <a:t>Followup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 smtClean="0"/>
              <a:t>Government’s role: </a:t>
            </a:r>
            <a:r>
              <a:rPr lang="en-US" sz="2400" dirty="0"/>
              <a:t>L</a:t>
            </a:r>
            <a:r>
              <a:rPr lang="en-US" sz="2400" dirty="0" smtClean="0"/>
              <a:t>oses control of information when, ironically, it is also </a:t>
            </a:r>
            <a:r>
              <a:rPr lang="en-US" sz="2400" dirty="0" err="1" smtClean="0"/>
              <a:t>surveiling</a:t>
            </a:r>
            <a:r>
              <a:rPr lang="en-US" sz="2400" dirty="0" smtClean="0"/>
              <a:t> </a:t>
            </a:r>
            <a:r>
              <a:rPr lang="en-US" sz="2400" u="sng" dirty="0" smtClean="0"/>
              <a:t>everything</a:t>
            </a:r>
            <a:r>
              <a:rPr lang="en-US" sz="2400" dirty="0"/>
              <a:t> </a:t>
            </a:r>
            <a:r>
              <a:rPr lang="en-US" sz="2400" dirty="0" smtClean="0"/>
              <a:t>–calls, internet searches, social media, email, connections between people. 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421577" y="2611890"/>
            <a:ext cx="1322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Gov</a:t>
            </a:r>
            <a:r>
              <a:rPr lang="en-US" sz="1200" dirty="0" smtClean="0"/>
              <a:t> surveillance</a:t>
            </a:r>
            <a:endParaRPr lang="en-US" sz="1200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-14401" y="-20173"/>
            <a:ext cx="2496840" cy="5251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2013 Snowden</a:t>
            </a:r>
            <a:endParaRPr lang="en-US" sz="2400" dirty="0"/>
          </a:p>
        </p:txBody>
      </p:sp>
      <p:pic>
        <p:nvPicPr>
          <p:cNvPr id="29" name="Picture 28" descr="Edward_Snowden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15" y="714840"/>
            <a:ext cx="863568" cy="1040479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3030614" y="266577"/>
            <a:ext cx="5532700" cy="1773259"/>
            <a:chOff x="1382268" y="-18173"/>
            <a:chExt cx="7761732" cy="3068812"/>
          </a:xfrm>
        </p:grpSpPr>
        <p:sp>
          <p:nvSpPr>
            <p:cNvPr id="30" name="Oval 29"/>
            <p:cNvSpPr/>
            <p:nvPr/>
          </p:nvSpPr>
          <p:spPr>
            <a:xfrm>
              <a:off x="2700421" y="374317"/>
              <a:ext cx="5160211" cy="2234398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4729428" y="440755"/>
              <a:ext cx="3549157" cy="1587677"/>
            </a:xfrm>
            <a:prstGeom prst="ellipse">
              <a:avLst/>
            </a:prstGeom>
            <a:solidFill>
              <a:schemeClr val="accent6">
                <a:alpha val="56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382268" y="53216"/>
              <a:ext cx="7761732" cy="2997423"/>
            </a:xfrm>
            <a:prstGeom prst="ellipse">
              <a:avLst/>
            </a:prstGeom>
            <a:noFill/>
            <a:ln w="28575" cmpd="sng"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753146" y="504936"/>
              <a:ext cx="2019586" cy="1894843"/>
            </a:xfrm>
            <a:prstGeom prst="ellipse">
              <a:avLst/>
            </a:prstGeom>
            <a:solidFill>
              <a:srgbClr val="3366FF">
                <a:alpha val="50000"/>
              </a:srgbClr>
            </a:solidFill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24097" y="530175"/>
              <a:ext cx="716683" cy="479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Gov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3352" y="1010788"/>
              <a:ext cx="1018446" cy="77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Anon</a:t>
              </a:r>
              <a:endParaRPr lang="en-US" sz="1600" dirty="0" smtClean="0"/>
            </a:p>
            <a:p>
              <a:r>
                <a:rPr lang="en-US" sz="1100" dirty="0" smtClean="0"/>
                <a:t>Sources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9428" y="236845"/>
              <a:ext cx="762802" cy="372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Internet</a:t>
              </a:r>
              <a:endParaRPr lang="en-US" sz="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92083" y="891152"/>
              <a:ext cx="914819" cy="719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Social Public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700421" y="714840"/>
              <a:ext cx="202900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0"/>
            </p:cNvCxnSpPr>
            <p:nvPr/>
          </p:nvCxnSpPr>
          <p:spPr>
            <a:xfrm>
              <a:off x="3362575" y="1010788"/>
              <a:ext cx="1277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2"/>
              <a:endCxn id="9" idx="1"/>
            </p:cNvCxnSpPr>
            <p:nvPr/>
          </p:nvCxnSpPr>
          <p:spPr>
            <a:xfrm>
              <a:off x="2482438" y="1009551"/>
              <a:ext cx="370914" cy="3874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609474" y="1587273"/>
              <a:ext cx="1030213" cy="16804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3"/>
              <a:endCxn id="13" idx="1"/>
            </p:cNvCxnSpPr>
            <p:nvPr/>
          </p:nvCxnSpPr>
          <p:spPr>
            <a:xfrm flipV="1">
              <a:off x="3871798" y="1250683"/>
              <a:ext cx="2820285" cy="14626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743799" y="805688"/>
              <a:ext cx="948284" cy="20510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156337" y="2331716"/>
              <a:ext cx="259065" cy="479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99907" y="-18173"/>
              <a:ext cx="1455959" cy="399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 smtClean="0"/>
                <a:t>Gov</a:t>
              </a:r>
              <a:r>
                <a:rPr lang="en-US" sz="900" dirty="0" smtClean="0"/>
                <a:t> surveillance</a:t>
              </a:r>
              <a:endParaRPr lang="en-US" sz="9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732425" y="567768"/>
              <a:ext cx="891062" cy="593296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75840" y="594287"/>
              <a:ext cx="425976" cy="479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J</a:t>
              </a:r>
              <a:endParaRPr lang="en-US" sz="12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4512336" y="1303177"/>
              <a:ext cx="1784190" cy="1308713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39687" y="1577474"/>
              <a:ext cx="1420792" cy="75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Empowered </a:t>
              </a:r>
              <a:r>
                <a:rPr lang="en-US" sz="1050" dirty="0" smtClean="0"/>
                <a:t>Public </a:t>
              </a:r>
              <a:endParaRPr lang="en-US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5182329" y="1010789"/>
              <a:ext cx="0" cy="6396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831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1143000"/>
          </a:xfrm>
        </p:spPr>
        <p:txBody>
          <a:bodyPr/>
          <a:lstStyle/>
          <a:p>
            <a:r>
              <a:rPr lang="en-US" dirty="0" smtClean="0"/>
              <a:t>Changing Roles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498600"/>
            <a:ext cx="1917700" cy="676275"/>
          </a:xfrm>
        </p:spPr>
        <p:txBody>
          <a:bodyPr/>
          <a:lstStyle/>
          <a:p>
            <a:r>
              <a:rPr lang="en-US" dirty="0" smtClean="0"/>
              <a:t>1972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8754" y="1498600"/>
            <a:ext cx="1996646" cy="692150"/>
          </a:xfrm>
        </p:spPr>
        <p:txBody>
          <a:bodyPr>
            <a:norm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52400" y="3311525"/>
            <a:ext cx="1765300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Digging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52400" y="4056062"/>
            <a:ext cx="1765300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52400" y="4784724"/>
            <a:ext cx="1765300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Amplifying</a:t>
            </a:r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52400" y="5516560"/>
            <a:ext cx="1765300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52400" y="2203450"/>
            <a:ext cx="1765300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Leaking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184400" y="3311525"/>
            <a:ext cx="1765300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Journalist</a:t>
            </a:r>
            <a:endParaRPr lang="en-US" b="0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2184400" y="4056062"/>
            <a:ext cx="1765300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Journalists</a:t>
            </a:r>
            <a:endParaRPr lang="en-US" b="0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2184400" y="4784724"/>
            <a:ext cx="1765300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(N/A)</a:t>
            </a:r>
            <a:endParaRPr lang="en-US" b="0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2184400" y="5516560"/>
            <a:ext cx="1765300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Journalists</a:t>
            </a:r>
            <a:endParaRPr lang="en-US" b="0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2184400" y="2203450"/>
            <a:ext cx="1765300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Anon source</a:t>
            </a:r>
            <a:endParaRPr lang="en-US" b="0" dirty="0"/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305300" y="3311525"/>
            <a:ext cx="4711700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Empowered public 1</a:t>
            </a:r>
            <a:r>
              <a:rPr lang="en-US" b="0" baseline="30000" dirty="0" smtClean="0"/>
              <a:t>st</a:t>
            </a:r>
            <a:r>
              <a:rPr lang="en-US" b="0" dirty="0" smtClean="0"/>
              <a:t>, + journalists 2nd</a:t>
            </a:r>
            <a:endParaRPr lang="en-US" b="0" dirty="0"/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4305300" y="4056062"/>
            <a:ext cx="4711700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Journalists + empowered public (equal)</a:t>
            </a:r>
            <a:endParaRPr lang="en-US" b="0" dirty="0"/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4305300" y="4784724"/>
            <a:ext cx="3543300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Social public, esp. Twitter</a:t>
            </a:r>
            <a:endParaRPr lang="en-US" b="0" dirty="0"/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4305300" y="2203450"/>
            <a:ext cx="3898900" cy="1073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Sources + empowered public</a:t>
            </a:r>
            <a:br>
              <a:rPr lang="en-US" b="0" dirty="0" smtClean="0"/>
            </a:br>
            <a:r>
              <a:rPr lang="en-US" b="0" dirty="0" smtClean="0"/>
              <a:t>(including double agents!)</a:t>
            </a:r>
            <a:endParaRPr lang="en-US" b="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019300" y="2203450"/>
            <a:ext cx="38100" cy="3968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03688" y="2203450"/>
            <a:ext cx="38100" cy="39528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0" y="2174875"/>
            <a:ext cx="9144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0" y="3305175"/>
            <a:ext cx="9144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4056061"/>
            <a:ext cx="9144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4762500"/>
            <a:ext cx="9144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5440361"/>
            <a:ext cx="9144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6172197"/>
            <a:ext cx="9144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"/>
          <p:cNvSpPr txBox="1">
            <a:spLocks/>
          </p:cNvSpPr>
          <p:nvPr/>
        </p:nvSpPr>
        <p:spPr>
          <a:xfrm>
            <a:off x="4305300" y="5532435"/>
            <a:ext cx="4711700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Journalists + empowered public (equal)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7102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841500"/>
            <a:ext cx="7747000" cy="3314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empowered public, not “social media,” is uncovering and even reporting the  stories that matter most.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492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9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Why did Snowden go to The Guardian and New York Times, rather than directly to the social public?</a:t>
            </a:r>
          </a:p>
          <a:p>
            <a:pPr lvl="1"/>
            <a:r>
              <a:rPr lang="en-US" dirty="0" smtClean="0"/>
              <a:t>I asked The Guardian. The answer: “He was very patriotic. He felt he wasn’t qualified to make judgments on what was happening. He just thought it was wrong.” </a:t>
            </a:r>
            <a:r>
              <a:rPr lang="en-US" i="1" dirty="0" smtClean="0"/>
              <a:t>(Janine Gibson, editor in chief of Guardian U.S. at Online News Association.”</a:t>
            </a:r>
            <a:endParaRPr lang="en-US" i="1" dirty="0"/>
          </a:p>
          <a:p>
            <a:r>
              <a:rPr lang="en-US" dirty="0" smtClean="0"/>
              <a:t>Opportunity for journalists to regain the public’s trust.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9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93000" y="1016000"/>
            <a:ext cx="6559377" cy="45847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94976" y="1721439"/>
            <a:ext cx="1435101" cy="1523496"/>
          </a:xfrm>
          <a:prstGeom prst="ellipse">
            <a:avLst/>
          </a:prstGeom>
          <a:solidFill>
            <a:schemeClr val="accent6">
              <a:alpha val="56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5724" y="1977334"/>
            <a:ext cx="2449549" cy="2353366"/>
          </a:xfrm>
          <a:prstGeom prst="ellipse">
            <a:avLst/>
          </a:prstGeom>
          <a:solidFill>
            <a:srgbClr val="3366FF">
              <a:alpha val="50000"/>
            </a:srgb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8240" y="2298521"/>
            <a:ext cx="71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4227" y="1777279"/>
            <a:ext cx="1302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</a:t>
            </a:r>
            <a:r>
              <a:rPr lang="en-US" sz="2000" dirty="0" err="1" smtClean="0"/>
              <a:t>Stingnet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697462" y="2107655"/>
            <a:ext cx="914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Public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684954" y="3700472"/>
            <a:ext cx="1228564" cy="1110912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21917" y="4039517"/>
            <a:ext cx="47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 flipV="1">
            <a:off x="1997017" y="3509379"/>
            <a:ext cx="3108383" cy="177382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92407" y="4000701"/>
            <a:ext cx="1628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Empowered Public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323227" y="1898411"/>
            <a:ext cx="1245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</a:t>
            </a:r>
            <a:r>
              <a:rPr lang="en-US" sz="2000" dirty="0" err="1" smtClean="0"/>
              <a:t>Safenet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666127" y="2950627"/>
            <a:ext cx="1396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Encryption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666127" y="3579418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Tor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274788" y="4246922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PGP</a:t>
            </a:r>
            <a:endParaRPr lang="en-US" sz="2000" dirty="0"/>
          </a:p>
        </p:txBody>
      </p:sp>
      <p:sp>
        <p:nvSpPr>
          <p:cNvPr id="37" name="Oval 36"/>
          <p:cNvSpPr/>
          <p:nvPr/>
        </p:nvSpPr>
        <p:spPr>
          <a:xfrm>
            <a:off x="1624923" y="4140628"/>
            <a:ext cx="1591063" cy="1460072"/>
          </a:xfrm>
          <a:prstGeom prst="ellipse">
            <a:avLst/>
          </a:prstGeom>
          <a:solidFill>
            <a:srgbClr val="3366FF">
              <a:alpha val="50000"/>
            </a:srgb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likely future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75781" y="4843471"/>
            <a:ext cx="10184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Anon</a:t>
            </a:r>
          </a:p>
          <a:p>
            <a:r>
              <a:rPr lang="en-US" sz="1600" dirty="0" smtClean="0"/>
              <a:t>Sources</a:t>
            </a:r>
            <a:endParaRPr lang="en-US" sz="1600" dirty="0"/>
          </a:p>
        </p:txBody>
      </p:sp>
      <p:sp>
        <p:nvSpPr>
          <p:cNvPr id="32" name="Oval 31"/>
          <p:cNvSpPr/>
          <p:nvPr/>
        </p:nvSpPr>
        <p:spPr>
          <a:xfrm>
            <a:off x="436192" y="1340673"/>
            <a:ext cx="6091608" cy="3454579"/>
          </a:xfrm>
          <a:prstGeom prst="ellipse">
            <a:avLst/>
          </a:prstGeom>
          <a:noFill/>
          <a:ln w="34925">
            <a:solidFill>
              <a:srgbClr val="FFFF00"/>
            </a:solidFill>
            <a:prstDash val="dash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44043" y="2747011"/>
            <a:ext cx="589474" cy="2048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19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400"/>
            <a:ext cx="8483600" cy="5207000"/>
          </a:xfrm>
        </p:spPr>
        <p:txBody>
          <a:bodyPr>
            <a:normAutofit/>
          </a:bodyPr>
          <a:lstStyle/>
          <a:p>
            <a:r>
              <a:rPr lang="en-US" dirty="0" smtClean="0"/>
              <a:t>The social public is poised to emerge as a primary source / watchdog of government.</a:t>
            </a:r>
          </a:p>
          <a:p>
            <a:r>
              <a:rPr lang="en-US" dirty="0" smtClean="0"/>
              <a:t>Get read for the Arab Spring on steroids.</a:t>
            </a:r>
          </a:p>
          <a:p>
            <a:r>
              <a:rPr lang="en-US" dirty="0" smtClean="0"/>
              <a:t>Everyone becomes a camera. “Google Glass is a broadcast tower on your face.”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9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Dan Pacheco</a:t>
            </a:r>
          </a:p>
          <a:p>
            <a:pPr marL="0" indent="0" algn="ctr">
              <a:buNone/>
            </a:pPr>
            <a:r>
              <a:rPr lang="en-US" dirty="0" smtClean="0"/>
              <a:t>Chair of Journalism Innovation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drpachec@syr.edu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Journovation.syr.edu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@</a:t>
            </a:r>
            <a:r>
              <a:rPr lang="en-US" dirty="0" err="1" smtClean="0"/>
              <a:t>pachecod</a:t>
            </a:r>
            <a:r>
              <a:rPr lang="en-US" dirty="0" smtClean="0"/>
              <a:t> &amp; @</a:t>
            </a:r>
            <a:r>
              <a:rPr lang="en-US" dirty="0" err="1" smtClean="0"/>
              <a:t>JournovationSU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Newhouse-logo-color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65" y="2877416"/>
            <a:ext cx="2839583" cy="6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9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90546" y="233588"/>
            <a:ext cx="6635076" cy="9750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all my partly fault.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55600" y="1946481"/>
            <a:ext cx="7766308" cy="4119147"/>
          </a:xfrm>
          <a:prstGeom prst="rect">
            <a:avLst/>
          </a:prstGeom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6246">
            <a:off x="537429" y="3817664"/>
            <a:ext cx="3125591" cy="2272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h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502">
            <a:off x="521160" y="1549188"/>
            <a:ext cx="2514599" cy="1885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8433">
            <a:off x="3471447" y="3061495"/>
            <a:ext cx="3694951" cy="227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2456" y="1422122"/>
            <a:ext cx="2123166" cy="2286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2345" y="1701804"/>
            <a:ext cx="1479125" cy="143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89000" y="5738426"/>
            <a:ext cx="8187549" cy="81473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But what’s keeping me up at night?</a:t>
            </a:r>
            <a:endParaRPr lang="en-US" dirty="0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30" y="3751531"/>
            <a:ext cx="1940011" cy="1986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35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203" y="134287"/>
            <a:ext cx="4721797" cy="63427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4190999" cy="1562100"/>
          </a:xfrm>
        </p:spPr>
        <p:txBody>
          <a:bodyPr>
            <a:noAutofit/>
          </a:bodyPr>
          <a:lstStyle/>
          <a:p>
            <a:r>
              <a:rPr lang="en-US" sz="4000" dirty="0" smtClean="0"/>
              <a:t>3 months before Snowden leaks</a:t>
            </a:r>
            <a:endParaRPr lang="en-US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7500" y="1752600"/>
            <a:ext cx="4104702" cy="482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Hacker groups starting “</a:t>
            </a:r>
            <a:r>
              <a:rPr lang="en-US" sz="2400" dirty="0" err="1" smtClean="0"/>
              <a:t>cryptoparties</a:t>
            </a:r>
            <a:r>
              <a:rPr lang="en-US" sz="2400" dirty="0" smtClean="0"/>
              <a:t>.”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The Guardian, others offer training, downloads for encryption, TOR for anonymous browsing, PGP for encrypted email.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“How to safely leak information to our newsroom.”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583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Tale of Two Eras</a:t>
            </a:r>
            <a:endParaRPr lang="en-US" dirty="0"/>
          </a:p>
        </p:txBody>
      </p:sp>
      <p:pic>
        <p:nvPicPr>
          <p:cNvPr id="4" name="Picture 3" descr="Bernstein+-+Woodward+Washington+Po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95" y="1879634"/>
            <a:ext cx="4206240" cy="2825496"/>
          </a:xfrm>
          <a:prstGeom prst="rect">
            <a:avLst/>
          </a:prstGeom>
        </p:spPr>
      </p:pic>
      <p:pic>
        <p:nvPicPr>
          <p:cNvPr id="5" name="Picture 4" descr="Edward_Snowde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68" y="1879634"/>
            <a:ext cx="2344286" cy="2824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8172" y="4878646"/>
            <a:ext cx="2726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1972 Watergate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82135" y="4878646"/>
            <a:ext cx="2544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2013 Edward Snowden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545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Then and now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24" y="1600200"/>
            <a:ext cx="5493478" cy="4168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13717" y="6061340"/>
            <a:ext cx="5419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The “Leave it to Beaver” media model.</a:t>
            </a:r>
            <a:endParaRPr lang="en-US" sz="2400" dirty="0"/>
          </a:p>
        </p:txBody>
      </p:sp>
      <p:sp>
        <p:nvSpPr>
          <p:cNvPr id="8" name="Explosion 1 7"/>
          <p:cNvSpPr/>
          <p:nvPr/>
        </p:nvSpPr>
        <p:spPr>
          <a:xfrm rot="845266">
            <a:off x="6243382" y="1056447"/>
            <a:ext cx="2551953" cy="2231595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Tidy and predictable!</a:t>
            </a:r>
            <a:endParaRPr lang="en-US" dirty="0"/>
          </a:p>
        </p:txBody>
      </p:sp>
      <p:sp>
        <p:nvSpPr>
          <p:cNvPr id="9" name="Explosion 1 8"/>
          <p:cNvSpPr/>
          <p:nvPr/>
        </p:nvSpPr>
        <p:spPr>
          <a:xfrm rot="1668332">
            <a:off x="149044" y="1480115"/>
            <a:ext cx="2564617" cy="2649589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Kids get their TV!</a:t>
            </a:r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 rot="19963687">
            <a:off x="6751014" y="3810662"/>
            <a:ext cx="2689134" cy="2231595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Dad gets his newspaper!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6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4" y="2500265"/>
            <a:ext cx="2312988" cy="203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8" y="4390767"/>
            <a:ext cx="1371600" cy="1039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4174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Reality: what a mess!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7774" y="1051574"/>
            <a:ext cx="2653027" cy="3107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798" y="1216274"/>
            <a:ext cx="3376425" cy="2798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7112" y="2500265"/>
            <a:ext cx="2538807" cy="2395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598" y="4158595"/>
            <a:ext cx="2133600" cy="2247900"/>
          </a:xfrm>
          <a:prstGeom prst="rect">
            <a:avLst/>
          </a:prstGeom>
        </p:spPr>
      </p:pic>
      <p:pic>
        <p:nvPicPr>
          <p:cNvPr id="34827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19" y="3917295"/>
            <a:ext cx="2430463" cy="248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3625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0" y="1966629"/>
            <a:ext cx="6914778" cy="3059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85" y="1514233"/>
            <a:ext cx="2471927" cy="199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42"/>
            <a:ext cx="8229600" cy="1143000"/>
          </a:xfrm>
        </p:spPr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Legacy media got it wrong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0129" y="5328652"/>
            <a:ext cx="8776817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“What a great delivery vehicle for our content!”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6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7054"/>
            <a:ext cx="9237579" cy="8740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3099" y="6353201"/>
            <a:ext cx="121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OPTE.org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1837" y="1930400"/>
            <a:ext cx="130085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News site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6904" y="3285066"/>
            <a:ext cx="71673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Blog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2266" y="4248666"/>
            <a:ext cx="149013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Facebook page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7837" y="2452132"/>
            <a:ext cx="103544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tweet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2785" y="4894997"/>
            <a:ext cx="10567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LOLCat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570" y="1405467"/>
            <a:ext cx="13644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New story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284" y="4216399"/>
            <a:ext cx="15183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News video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4665" y="3100400"/>
            <a:ext cx="8515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 ad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674"/>
            <a:ext cx="8229600" cy="1143000"/>
          </a:xfrm>
        </p:spPr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It’s a Network, stupid!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07602" y="6346599"/>
            <a:ext cx="121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OPTE.org</a:t>
            </a:r>
            <a:endParaRPr lang="en-US" dirty="0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50" y="1930400"/>
            <a:ext cx="2471927" cy="199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5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3531</TotalTime>
  <Words>904</Words>
  <Application>Microsoft Macintosh PowerPoint</Application>
  <PresentationFormat>On-screen Show (4:3)</PresentationFormat>
  <Paragraphs>196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Twilight</vt:lpstr>
      <vt:lpstr>PowerPoint Presentation</vt:lpstr>
      <vt:lpstr>My background</vt:lpstr>
      <vt:lpstr>This is all my partly fault.</vt:lpstr>
      <vt:lpstr>3 months before Snowden leaks</vt:lpstr>
      <vt:lpstr>A Tale of Two Eras</vt:lpstr>
      <vt:lpstr>Then and now</vt:lpstr>
      <vt:lpstr>PowerPoint Presentation</vt:lpstr>
      <vt:lpstr>Legacy media got it wrong</vt:lpstr>
      <vt:lpstr>It’s a Network, stupid!</vt:lpstr>
      <vt:lpstr>PowerPoint Presentation</vt:lpstr>
      <vt:lpstr>PowerPoint Presentation</vt:lpstr>
      <vt:lpstr>1972 Watergate </vt:lpstr>
      <vt:lpstr>PowerPoint Presentation</vt:lpstr>
      <vt:lpstr>Oh, crap!</vt:lpstr>
      <vt:lpstr>Confidence? Uh … no.</vt:lpstr>
      <vt:lpstr>Honesty and ethics? NOT!</vt:lpstr>
      <vt:lpstr>PowerPoint Presentation</vt:lpstr>
      <vt:lpstr>Over the next decade … 2000 – 2004 Entirely new roles emerge </vt:lpstr>
      <vt:lpstr>2006 Wikileaks</vt:lpstr>
      <vt:lpstr>2006 Wikileaks</vt:lpstr>
      <vt:lpstr>2013 Snowden</vt:lpstr>
      <vt:lpstr>2013 Snowden</vt:lpstr>
      <vt:lpstr>Changing Roles</vt:lpstr>
      <vt:lpstr>The empowered public, not “social media,” is uncovering and even reporting the  stories that matter most. </vt:lpstr>
      <vt:lpstr>Question</vt:lpstr>
      <vt:lpstr>A likely future</vt:lpstr>
      <vt:lpstr>And Beyond</vt:lpstr>
      <vt:lpstr>THANKS!</vt:lpstr>
    </vt:vector>
  </TitlesOfParts>
  <Company>Syracuse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Pacheco</dc:creator>
  <cp:lastModifiedBy>Dan Pacheco</cp:lastModifiedBy>
  <cp:revision>86</cp:revision>
  <dcterms:created xsi:type="dcterms:W3CDTF">2013-10-20T19:18:35Z</dcterms:created>
  <dcterms:modified xsi:type="dcterms:W3CDTF">2013-10-25T18:32:55Z</dcterms:modified>
</cp:coreProperties>
</file>